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5" r:id="rId1"/>
  </p:sldMasterIdLst>
  <p:notesMasterIdLst>
    <p:notesMasterId r:id="rId34"/>
  </p:notesMasterIdLst>
  <p:sldIdLst>
    <p:sldId id="257" r:id="rId2"/>
    <p:sldId id="407" r:id="rId3"/>
    <p:sldId id="406" r:id="rId4"/>
    <p:sldId id="380" r:id="rId5"/>
    <p:sldId id="408" r:id="rId6"/>
    <p:sldId id="409" r:id="rId7"/>
    <p:sldId id="410" r:id="rId8"/>
    <p:sldId id="386" r:id="rId9"/>
    <p:sldId id="411" r:id="rId10"/>
    <p:sldId id="415" r:id="rId11"/>
    <p:sldId id="429" r:id="rId12"/>
    <p:sldId id="416" r:id="rId13"/>
    <p:sldId id="412" r:id="rId14"/>
    <p:sldId id="385" r:id="rId15"/>
    <p:sldId id="414" r:id="rId16"/>
    <p:sldId id="417" r:id="rId17"/>
    <p:sldId id="418" r:id="rId18"/>
    <p:sldId id="420" r:id="rId19"/>
    <p:sldId id="419" r:id="rId20"/>
    <p:sldId id="377" r:id="rId21"/>
    <p:sldId id="422" r:id="rId22"/>
    <p:sldId id="421" r:id="rId23"/>
    <p:sldId id="430" r:id="rId24"/>
    <p:sldId id="394" r:id="rId25"/>
    <p:sldId id="424" r:id="rId26"/>
    <p:sldId id="423" r:id="rId27"/>
    <p:sldId id="390" r:id="rId28"/>
    <p:sldId id="425" r:id="rId29"/>
    <p:sldId id="392" r:id="rId30"/>
    <p:sldId id="426" r:id="rId31"/>
    <p:sldId id="431" r:id="rId32"/>
    <p:sldId id="428" r:id="rId3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B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1" d="100"/>
          <a:sy n="31" d="100"/>
        </p:scale>
        <p:origin x="879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BB7B65-92DC-4402-87D9-C2EF38D9326D}" type="datetimeFigureOut">
              <a:rPr lang="it-IT" smtClean="0"/>
              <a:pPr/>
              <a:t>05/04/2019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101056-013B-42EA-A307-8BB0D13BA80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3936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118E8F-A2C5-44CC-A211-23878FB2A5D1}" type="slidenum">
              <a:rPr lang="it-IT"/>
              <a:pPr/>
              <a:t>1</a:t>
            </a:fld>
            <a:endParaRPr lang="it-IT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707020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01056-013B-42EA-A307-8BB0D13BA805}" type="slidenum">
              <a:rPr lang="it-IT" smtClean="0"/>
              <a:pPr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9329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622C802C-8939-42C7-BD30-CD2FCDEAE25D}" type="datetimeFigureOut">
              <a:rPr lang="it-IT" smtClean="0"/>
              <a:pPr/>
              <a:t>05/04/2019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5519C797-6041-4377-BE4B-F2CBE06341F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C802C-8939-42C7-BD30-CD2FCDEAE25D}" type="datetimeFigureOut">
              <a:rPr lang="it-IT" smtClean="0"/>
              <a:pPr/>
              <a:t>05/04/2019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C797-6041-4377-BE4B-F2CBE06341F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C802C-8939-42C7-BD30-CD2FCDEAE25D}" type="datetimeFigureOut">
              <a:rPr lang="it-IT" smtClean="0"/>
              <a:pPr/>
              <a:t>05/04/2019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C797-6041-4377-BE4B-F2CBE06341F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C802C-8939-42C7-BD30-CD2FCDEAE25D}" type="datetimeFigureOut">
              <a:rPr lang="it-IT" smtClean="0"/>
              <a:pPr/>
              <a:t>05/04/2019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C797-6041-4377-BE4B-F2CBE06341F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C802C-8939-42C7-BD30-CD2FCDEAE25D}" type="datetimeFigureOut">
              <a:rPr lang="it-IT" smtClean="0"/>
              <a:pPr/>
              <a:t>05/04/2019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C797-6041-4377-BE4B-F2CBE06341F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C802C-8939-42C7-BD30-CD2FCDEAE25D}" type="datetimeFigureOut">
              <a:rPr lang="it-IT" smtClean="0"/>
              <a:pPr/>
              <a:t>05/04/2019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C797-6041-4377-BE4B-F2CBE06341F5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C802C-8939-42C7-BD30-CD2FCDEAE25D}" type="datetimeFigureOut">
              <a:rPr lang="it-IT" smtClean="0"/>
              <a:pPr/>
              <a:t>05/04/2019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C797-6041-4377-BE4B-F2CBE06341F5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C802C-8939-42C7-BD30-CD2FCDEAE25D}" type="datetimeFigureOut">
              <a:rPr lang="it-IT" smtClean="0"/>
              <a:pPr/>
              <a:t>05/04/2019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C797-6041-4377-BE4B-F2CBE06341F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C802C-8939-42C7-BD30-CD2FCDEAE25D}" type="datetimeFigureOut">
              <a:rPr lang="it-IT" smtClean="0"/>
              <a:pPr/>
              <a:t>05/04/2019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C797-6041-4377-BE4B-F2CBE06341F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622C802C-8939-42C7-BD30-CD2FCDEAE25D}" type="datetimeFigureOut">
              <a:rPr lang="it-IT" smtClean="0"/>
              <a:pPr/>
              <a:t>05/04/2019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5519C797-6041-4377-BE4B-F2CBE06341F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622C802C-8939-42C7-BD30-CD2FCDEAE25D}" type="datetimeFigureOut">
              <a:rPr lang="it-IT" smtClean="0"/>
              <a:pPr/>
              <a:t>05/04/2019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5519C797-6041-4377-BE4B-F2CBE06341F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defRPr/>
            </a:pPr>
            <a:endParaRPr lang="it-IT">
              <a:solidFill>
                <a:srgbClr val="E7DEC9">
                  <a:shade val="50000"/>
                </a:srgbClr>
              </a:solidFill>
              <a:latin typeface="Arial Narrow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defRPr/>
            </a:pPr>
            <a:endParaRPr lang="it-IT">
              <a:solidFill>
                <a:srgbClr val="E7DEC9">
                  <a:shade val="50000"/>
                </a:srgbClr>
              </a:solidFill>
              <a:latin typeface="Arial Narrow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defRPr/>
            </a:pPr>
            <a:fld id="{F325CB47-4342-4FA2-A185-2FACDD2F0F86}" type="slidenum">
              <a:rPr lang="it-IT" smtClean="0">
                <a:solidFill>
                  <a:srgbClr val="E7DEC9">
                    <a:shade val="50000"/>
                  </a:srgbClr>
                </a:solidFill>
                <a:latin typeface="Arial Narrow" pitchFamily="34" charset="0"/>
              </a:rPr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buNone/>
                <a:defRPr/>
              </a:pPr>
              <a:t>‹N›</a:t>
            </a:fld>
            <a:endParaRPr lang="it-IT">
              <a:solidFill>
                <a:srgbClr val="E7DEC9">
                  <a:shade val="50000"/>
                </a:srgbClr>
              </a:solidFill>
              <a:latin typeface="Arial Narrow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60648" y="188640"/>
            <a:ext cx="9144000" cy="3857652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>
            <a:noAutofit/>
            <a:sp3d extrusionH="57150">
              <a:bevelT w="38100" h="38100"/>
            </a:sp3d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it-IT" cap="none" spc="-15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Enciclopedie </a:t>
            </a:r>
            <a:r>
              <a:rPr lang="it-IT" cap="none" spc="-150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fantastiche</a:t>
            </a:r>
            <a:br>
              <a:rPr lang="it-IT" cap="none" spc="-150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3600" cap="none" spc="-150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Guardare</a:t>
            </a:r>
            <a:r>
              <a:rPr lang="it-IT" sz="3600" cap="none" spc="-15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conoscere e pensare</a:t>
            </a:r>
            <a:br>
              <a:rPr lang="it-IT" sz="3600" cap="none" spc="-15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3600" cap="none" spc="-15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nell’Europa di età moderna</a:t>
            </a:r>
            <a:r>
              <a:rPr lang="it-IT" sz="3600" cap="none" spc="-150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sz="3600" cap="none" spc="-150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sz="3600" cap="none" spc="-15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52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07704" y="5013176"/>
            <a:ext cx="6120680" cy="1524000"/>
          </a:xfrm>
        </p:spPr>
        <p:txBody>
          <a:bodyPr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it-IT" sz="1800" dirty="0">
                <a:solidFill>
                  <a:srgbClr val="445B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Francesco Paolo de </a:t>
            </a:r>
            <a:r>
              <a:rPr lang="it-IT" sz="1800" dirty="0" err="1" smtClean="0">
                <a:solidFill>
                  <a:srgbClr val="445B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Ceglia</a:t>
            </a:r>
            <a:endParaRPr lang="it-IT" sz="1800" dirty="0">
              <a:solidFill>
                <a:srgbClr val="445B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it-IT" sz="1800" dirty="0" smtClean="0">
                <a:solidFill>
                  <a:srgbClr val="445B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Università </a:t>
            </a:r>
            <a:r>
              <a:rPr lang="it-IT" sz="1800" dirty="0">
                <a:solidFill>
                  <a:srgbClr val="445B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degli Studi di </a:t>
            </a:r>
            <a:r>
              <a:rPr lang="it-IT" sz="1800" dirty="0" smtClean="0">
                <a:solidFill>
                  <a:srgbClr val="445B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Bari Aldo Moro</a:t>
            </a:r>
            <a:endParaRPr lang="it-IT" sz="1800" dirty="0">
              <a:solidFill>
                <a:srgbClr val="445B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797152"/>
            <a:ext cx="2016224" cy="766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magine correl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52736"/>
            <a:ext cx="666750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12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to of the Da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7091"/>
            <a:ext cx="9180512" cy="687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e 3"/>
          <p:cNvSpPr/>
          <p:nvPr/>
        </p:nvSpPr>
        <p:spPr>
          <a:xfrm>
            <a:off x="6516216" y="332656"/>
            <a:ext cx="2088232" cy="9361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6584949" y="548680"/>
            <a:ext cx="1941558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300" dirty="0" smtClean="0">
                <a:solidFill>
                  <a:prstClr val="white"/>
                </a:solidFill>
                <a:latin typeface="Bodoni MT" panose="02070603080606020203" pitchFamily="18" charset="0"/>
              </a:rPr>
              <a:t>«Spiritualisti»</a:t>
            </a:r>
            <a:endParaRPr lang="it-IT" sz="2300" dirty="0">
              <a:solidFill>
                <a:prstClr val="white"/>
              </a:solidFill>
              <a:latin typeface="Bodoni MT" panose="02070603080606020203" pitchFamily="18" charset="0"/>
            </a:endParaRPr>
          </a:p>
        </p:txBody>
      </p:sp>
      <p:sp>
        <p:nvSpPr>
          <p:cNvPr id="6" name="Rettangolo arrotondato 5"/>
          <p:cNvSpPr/>
          <p:nvPr/>
        </p:nvSpPr>
        <p:spPr>
          <a:xfrm>
            <a:off x="1080120" y="764704"/>
            <a:ext cx="1835696" cy="518284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592635" y="810870"/>
            <a:ext cx="8556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000" dirty="0" smtClean="0">
                <a:solidFill>
                  <a:prstClr val="black"/>
                </a:solidFill>
                <a:latin typeface="Bodoni MT" panose="02070603080606020203" pitchFamily="18" charset="0"/>
              </a:rPr>
              <a:t>divino</a:t>
            </a:r>
            <a:endParaRPr lang="it-IT" sz="2000" dirty="0">
              <a:solidFill>
                <a:prstClr val="black"/>
              </a:solidFill>
              <a:latin typeface="Bodoni MT" panose="02070603080606020203" pitchFamily="18" charset="0"/>
            </a:endParaRPr>
          </a:p>
        </p:txBody>
      </p:sp>
      <p:sp>
        <p:nvSpPr>
          <p:cNvPr id="13" name="Rettangolo arrotondato 12"/>
          <p:cNvSpPr/>
          <p:nvPr/>
        </p:nvSpPr>
        <p:spPr>
          <a:xfrm>
            <a:off x="5508104" y="4005064"/>
            <a:ext cx="3168352" cy="864096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5957911" y="3933056"/>
            <a:ext cx="22060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it-IT" sz="2000" dirty="0" smtClean="0">
              <a:solidFill>
                <a:prstClr val="black"/>
              </a:solidFill>
              <a:latin typeface="Bodoni MT" panose="02070603080606020203" pitchFamily="18" charset="0"/>
            </a:endParaRPr>
          </a:p>
          <a:p>
            <a:pPr algn="ctr"/>
            <a:r>
              <a:rPr lang="it-IT" sz="2000" dirty="0" smtClean="0">
                <a:solidFill>
                  <a:prstClr val="black"/>
                </a:solidFill>
                <a:latin typeface="Bodoni MT" panose="02070603080606020203" pitchFamily="18" charset="0"/>
              </a:rPr>
              <a:t>Filosofie dinamiste</a:t>
            </a:r>
            <a:endParaRPr lang="it-IT" sz="2000" dirty="0">
              <a:solidFill>
                <a:prstClr val="black"/>
              </a:solidFill>
              <a:latin typeface="Bodoni MT" panose="02070603080606020203" pitchFamily="18" charset="0"/>
            </a:endParaRPr>
          </a:p>
        </p:txBody>
      </p:sp>
      <p:sp>
        <p:nvSpPr>
          <p:cNvPr id="25" name="Rettangolo arrotondato 24"/>
          <p:cNvSpPr/>
          <p:nvPr/>
        </p:nvSpPr>
        <p:spPr>
          <a:xfrm>
            <a:off x="1080120" y="5503004"/>
            <a:ext cx="1835696" cy="518284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6" name="Rettangolo 25"/>
          <p:cNvSpPr/>
          <p:nvPr/>
        </p:nvSpPr>
        <p:spPr>
          <a:xfrm>
            <a:off x="1479718" y="5549170"/>
            <a:ext cx="10814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000" dirty="0" smtClean="0">
                <a:solidFill>
                  <a:prstClr val="black"/>
                </a:solidFill>
                <a:latin typeface="Bodoni MT" panose="02070603080606020203" pitchFamily="18" charset="0"/>
              </a:rPr>
              <a:t>naturale</a:t>
            </a:r>
            <a:endParaRPr lang="it-IT" sz="2000" dirty="0">
              <a:solidFill>
                <a:prstClr val="black"/>
              </a:solidFill>
              <a:latin typeface="Bodoni MT" panose="02070603080606020203" pitchFamily="18" charset="0"/>
            </a:endParaRPr>
          </a:p>
        </p:txBody>
      </p:sp>
      <p:sp>
        <p:nvSpPr>
          <p:cNvPr id="24" name="Rettangolo arrotondato 23"/>
          <p:cNvSpPr/>
          <p:nvPr/>
        </p:nvSpPr>
        <p:spPr>
          <a:xfrm>
            <a:off x="3779912" y="2060848"/>
            <a:ext cx="1512168" cy="864096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3851920" y="2276872"/>
            <a:ext cx="14401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solidFill>
                  <a:prstClr val="black"/>
                </a:solidFill>
                <a:latin typeface="Bodoni MT" panose="02070603080606020203" pitchFamily="18" charset="0"/>
              </a:rPr>
              <a:t>C</a:t>
            </a:r>
            <a:r>
              <a:rPr lang="it-IT" sz="2000" dirty="0" smtClean="0">
                <a:solidFill>
                  <a:prstClr val="black"/>
                </a:solidFill>
                <a:latin typeface="Bodoni MT" panose="02070603080606020203" pitchFamily="18" charset="0"/>
              </a:rPr>
              <a:t>reazione</a:t>
            </a:r>
            <a:endParaRPr lang="it-IT" sz="2000" dirty="0">
              <a:solidFill>
                <a:prstClr val="black"/>
              </a:solidFill>
              <a:latin typeface="Bodoni MT" panose="02070603080606020203" pitchFamily="18" charset="0"/>
            </a:endParaRPr>
          </a:p>
        </p:txBody>
      </p:sp>
      <p:sp>
        <p:nvSpPr>
          <p:cNvPr id="2" name="Freccia a destra rientrata 1"/>
          <p:cNvSpPr/>
          <p:nvPr/>
        </p:nvSpPr>
        <p:spPr>
          <a:xfrm rot="5400000">
            <a:off x="3401870" y="3374994"/>
            <a:ext cx="2268252" cy="100811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7" name="Freccia a destra rientrata 16"/>
          <p:cNvSpPr/>
          <p:nvPr/>
        </p:nvSpPr>
        <p:spPr>
          <a:xfrm rot="10800000">
            <a:off x="1479718" y="2008511"/>
            <a:ext cx="2372202" cy="100811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8" name="Freccia a destra rientrata 17"/>
          <p:cNvSpPr/>
          <p:nvPr/>
        </p:nvSpPr>
        <p:spPr>
          <a:xfrm>
            <a:off x="5220072" y="1972871"/>
            <a:ext cx="2448272" cy="100811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9" name="Freccia a destra rientrata 18"/>
          <p:cNvSpPr/>
          <p:nvPr/>
        </p:nvSpPr>
        <p:spPr>
          <a:xfrm rot="16200000">
            <a:off x="3531357" y="689223"/>
            <a:ext cx="2009278" cy="100811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pic>
        <p:nvPicPr>
          <p:cNvPr id="20" name="Picture 2" descr="http://howthingsfly.si.edu/sites/default/files/image-large/NASA_newton4048_l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3" b="100000" l="685" r="98767">
                        <a14:foregroundMark x1="55342" y1="5838" x2="55342" y2="5838"/>
                        <a14:foregroundMark x1="69178" y1="9514" x2="69178" y2="9514"/>
                        <a14:foregroundMark x1="80000" y1="27459" x2="80000" y2="27459"/>
                        <a14:foregroundMark x1="80822" y1="40000" x2="80822" y2="40000"/>
                        <a14:foregroundMark x1="80548" y1="43892" x2="80548" y2="43892"/>
                        <a14:foregroundMark x1="80548" y1="49730" x2="80548" y2="49730"/>
                        <a14:foregroundMark x1="80548" y1="57189" x2="80548" y2="57189"/>
                        <a14:foregroundMark x1="78356" y1="62595" x2="78356" y2="62595"/>
                        <a14:foregroundMark x1="59726" y1="7135" x2="59726" y2="7135"/>
                        <a14:foregroundMark x1="56027" y1="3892" x2="56027" y2="3892"/>
                        <a14:foregroundMark x1="65890" y1="8973" x2="65890" y2="8973"/>
                        <a14:foregroundMark x1="70411" y1="11676" x2="70411" y2="11676"/>
                        <a14:foregroundMark x1="76027" y1="17297" x2="76027" y2="17297"/>
                        <a14:foregroundMark x1="74384" y1="13189" x2="74384" y2="13189"/>
                        <a14:foregroundMark x1="73425" y1="14811" x2="73425" y2="14811"/>
                        <a14:foregroundMark x1="71096" y1="12865" x2="71096" y2="12865"/>
                        <a14:foregroundMark x1="75616" y1="16757" x2="76301" y2="17189"/>
                        <a14:foregroundMark x1="78767" y1="18486" x2="78767" y2="18486"/>
                        <a14:foregroundMark x1="82055" y1="19676" x2="82055" y2="19676"/>
                        <a14:foregroundMark x1="82740" y1="20865" x2="82740" y2="20865"/>
                        <a14:foregroundMark x1="83699" y1="22162" x2="83973" y2="22811"/>
                        <a14:foregroundMark x1="84932" y1="24541" x2="84932" y2="24541"/>
                        <a14:foregroundMark x1="84932" y1="26162" x2="84795" y2="27135"/>
                        <a14:foregroundMark x1="84247" y1="28432" x2="84247" y2="28432"/>
                        <a14:foregroundMark x1="84247" y1="31135" x2="84247" y2="31784"/>
                        <a14:foregroundMark x1="84247" y1="32000" x2="84247" y2="32000"/>
                        <a14:foregroundMark x1="83973" y1="33730" x2="83973" y2="33730"/>
                        <a14:foregroundMark x1="83973" y1="36432" x2="83973" y2="37189"/>
                        <a14:foregroundMark x1="84247" y1="38595" x2="84247" y2="38595"/>
                        <a14:foregroundMark x1="84521" y1="40973" x2="84521" y2="40973"/>
                        <a14:foregroundMark x1="84795" y1="42486" x2="84795" y2="43243"/>
                        <a14:foregroundMark x1="84795" y1="48000" x2="84795" y2="48000"/>
                        <a14:foregroundMark x1="83699" y1="53838" x2="83699" y2="54595"/>
                        <a14:foregroundMark x1="83562" y1="56541" x2="83562" y2="56541"/>
                        <a14:foregroundMark x1="83562" y1="59135" x2="83562" y2="59135"/>
                        <a14:foregroundMark x1="83288" y1="61081" x2="83288" y2="61081"/>
                        <a14:foregroundMark x1="81233" y1="63351" x2="81233" y2="63351"/>
                        <a14:foregroundMark x1="79726" y1="65297" x2="77808" y2="65946"/>
                        <a14:foregroundMark x1="71918" y1="36108" x2="71918" y2="36108"/>
                        <a14:foregroundMark x1="71644" y1="25730" x2="71096" y2="26703"/>
                        <a14:foregroundMark x1="69589" y1="48973" x2="69589" y2="48973"/>
                        <a14:foregroundMark x1="66712" y1="57946" x2="66712" y2="57946"/>
                        <a14:foregroundMark x1="65205" y1="60108" x2="65205" y2="60108"/>
                        <a14:foregroundMark x1="58082" y1="67676" x2="56301" y2="68432"/>
                        <a14:foregroundMark x1="50137" y1="70378" x2="50137" y2="70378"/>
                        <a14:foregroundMark x1="49863" y1="72000" x2="49863" y2="72000"/>
                        <a14:foregroundMark x1="49863" y1="72000" x2="49863" y2="72000"/>
                        <a14:foregroundMark x1="39041" y1="52108" x2="39041" y2="52108"/>
                        <a14:foregroundMark x1="36301" y1="51243" x2="36301" y2="51243"/>
                        <a14:foregroundMark x1="20000" y1="59892" x2="20000" y2="59892"/>
                        <a14:foregroundMark x1="16301" y1="56216" x2="16301" y2="56216"/>
                        <a14:foregroundMark x1="26438" y1="57514" x2="26438" y2="57514"/>
                        <a14:foregroundMark x1="20685" y1="58919" x2="19726" y2="57946"/>
                        <a14:foregroundMark x1="19452" y1="56541" x2="19452" y2="56541"/>
                        <a14:foregroundMark x1="32740" y1="68865" x2="30822" y2="69622"/>
                        <a14:foregroundMark x1="25616" y1="72973" x2="25616" y2="72973"/>
                        <a14:foregroundMark x1="24384" y1="73730" x2="22466" y2="74270"/>
                        <a14:foregroundMark x1="20000" y1="75459" x2="20000" y2="75459"/>
                        <a14:foregroundMark x1="13699" y1="78811" x2="11096" y2="80000"/>
                        <a14:foregroundMark x1="10000" y1="80541" x2="8630" y2="80973"/>
                        <a14:foregroundMark x1="6301" y1="82270" x2="4384" y2="83243"/>
                        <a14:foregroundMark x1="3562" y1="84108" x2="3562" y2="84108"/>
                        <a14:foregroundMark x1="79589" y1="66703" x2="79589" y2="66703"/>
                        <a14:foregroundMark x1="81781" y1="67459" x2="81781" y2="67459"/>
                        <a14:foregroundMark x1="83014" y1="67892" x2="83014" y2="67892"/>
                        <a14:foregroundMark x1="83973" y1="68216" x2="85479" y2="68649"/>
                        <a14:foregroundMark x1="85753" y1="68865" x2="86712" y2="69405"/>
                        <a14:foregroundMark x1="88219" y1="70378" x2="88219" y2="70378"/>
                        <a14:foregroundMark x1="89452" y1="70595" x2="89452" y2="70595"/>
                        <a14:foregroundMark x1="92329" y1="71351" x2="92329" y2="71351"/>
                        <a14:foregroundMark x1="94658" y1="72324" x2="94658" y2="72324"/>
                        <a14:foregroundMark x1="95616" y1="73189" x2="95616" y2="73189"/>
                        <a14:foregroundMark x1="96164" y1="73946" x2="96164" y2="73946"/>
                        <a14:foregroundMark x1="97123" y1="74919" x2="97123" y2="74919"/>
                        <a14:foregroundMark x1="97123" y1="75243" x2="97123" y2="75243"/>
                        <a14:foregroundMark x1="97397" y1="75892" x2="97397" y2="75892"/>
                        <a14:foregroundMark x1="97534" y1="76649" x2="97534" y2="76649"/>
                        <a14:foregroundMark x1="79589" y1="80324" x2="79589" y2="80324"/>
                        <a14:foregroundMark x1="70822" y1="87027" x2="68219" y2="88000"/>
                        <a14:foregroundMark x1="54521" y1="90919" x2="54521" y2="90919"/>
                        <a14:foregroundMark x1="50137" y1="92216" x2="48356" y2="92216"/>
                        <a14:foregroundMark x1="29315" y1="89514" x2="29315" y2="89514"/>
                        <a14:foregroundMark x1="22603" y1="89297" x2="22603" y2="89297"/>
                        <a14:foregroundMark x1="16712" y1="90162" x2="16712" y2="90162"/>
                        <a14:foregroundMark x1="15753" y1="78378" x2="15753" y2="78378"/>
                        <a14:foregroundMark x1="17534" y1="74919" x2="17534" y2="74919"/>
                        <a14:foregroundMark x1="21918" y1="72216" x2="22603" y2="71784"/>
                        <a14:foregroundMark x1="25342" y1="69189" x2="26438" y2="68649"/>
                        <a14:foregroundMark x1="27808" y1="67459" x2="29863" y2="65946"/>
                        <a14:foregroundMark x1="31781" y1="64216" x2="33014" y2="64216"/>
                        <a14:foregroundMark x1="34795" y1="63135" x2="36301" y2="62811"/>
                        <a14:foregroundMark x1="36712" y1="62595" x2="36712" y2="62595"/>
                        <a14:foregroundMark x1="27123" y1="71027" x2="27123" y2="71027"/>
                        <a14:foregroundMark x1="28082" y1="70378" x2="28082" y2="70378"/>
                        <a14:foregroundMark x1="24658" y1="72541" x2="20411" y2="73946"/>
                        <a14:foregroundMark x1="6164" y1="87027" x2="6164" y2="87027"/>
                        <a14:foregroundMark x1="5068" y1="87568" x2="5068" y2="87568"/>
                        <a14:foregroundMark x1="2329" y1="86595" x2="2329" y2="86595"/>
                        <a14:foregroundMark x1="2192" y1="86595" x2="2192" y2="86595"/>
                        <a14:foregroundMark x1="1096" y1="86595" x2="1096" y2="86595"/>
                        <a14:foregroundMark x1="6849" y1="81946" x2="7534" y2="81730"/>
                        <a14:foregroundMark x1="14247" y1="80973" x2="15479" y2="80757"/>
                        <a14:foregroundMark x1="23699" y1="77189" x2="23699" y2="77189"/>
                        <a14:foregroundMark x1="27808" y1="77081" x2="27808" y2="77081"/>
                        <a14:foregroundMark x1="28630" y1="79784" x2="28630" y2="79784"/>
                        <a14:foregroundMark x1="29315" y1="81514" x2="30137" y2="81514"/>
                        <a14:foregroundMark x1="33014" y1="81514" x2="33973" y2="81514"/>
                        <a14:foregroundMark x1="35342" y1="81946" x2="35342" y2="81946"/>
                        <a14:foregroundMark x1="26438" y1="90919" x2="26438" y2="90919"/>
                        <a14:foregroundMark x1="25616" y1="96324" x2="26849" y2="95027"/>
                        <a14:foregroundMark x1="61781" y1="87027" x2="61781" y2="87027"/>
                        <a14:foregroundMark x1="61781" y1="87027" x2="59726" y2="82703"/>
                        <a14:foregroundMark x1="60548" y1="74919" x2="60548" y2="74919"/>
                        <a14:foregroundMark x1="59452" y1="67892" x2="59452" y2="66703"/>
                        <a14:foregroundMark x1="59452" y1="58703" x2="59452" y2="58162"/>
                        <a14:foregroundMark x1="58767" y1="56324" x2="58767" y2="56324"/>
                        <a14:foregroundMark x1="71096" y1="55784" x2="71096" y2="55784"/>
                        <a14:foregroundMark x1="73425" y1="69622" x2="74110" y2="69405"/>
                        <a14:foregroundMark x1="75342" y1="69622" x2="72055" y2="70162"/>
                        <a14:foregroundMark x1="68356" y1="69189" x2="59452" y2="68649"/>
                        <a14:foregroundMark x1="52877" y1="66919" x2="50411" y2="67135"/>
                        <a14:foregroundMark x1="49315" y1="67135" x2="46712" y2="66919"/>
                        <a14:foregroundMark x1="45890" y1="66703" x2="45205" y2="66703"/>
                        <a14:foregroundMark x1="50411" y1="76432" x2="50411" y2="76432"/>
                        <a14:foregroundMark x1="68630" y1="80541" x2="68630" y2="80541"/>
                        <a14:foregroundMark x1="78767" y1="85622" x2="78767" y2="85622"/>
                        <a14:foregroundMark x1="85205" y1="92649" x2="85205" y2="92649"/>
                        <a14:foregroundMark x1="87260" y1="93838" x2="87260" y2="93838"/>
                        <a14:foregroundMark x1="55068" y1="93622" x2="55068" y2="93622"/>
                        <a14:foregroundMark x1="40411" y1="93838" x2="40411" y2="93838"/>
                        <a14:foregroundMark x1="40274" y1="80541" x2="40274" y2="80541"/>
                        <a14:foregroundMark x1="20411" y1="89730" x2="20411" y2="89730"/>
                        <a14:foregroundMark x1="13973" y1="96541" x2="13973" y2="96541"/>
                        <a14:foregroundMark x1="39726" y1="81514" x2="40685" y2="81730"/>
                        <a14:foregroundMark x1="42192" y1="82270" x2="43151" y2="82270"/>
                        <a14:foregroundMark x1="46712" y1="83459" x2="47671" y2="84108"/>
                        <a14:foregroundMark x1="48356" y1="84216" x2="49589" y2="84649"/>
                        <a14:foregroundMark x1="52055" y1="85838" x2="52055" y2="85838"/>
                        <a14:foregroundMark x1="52329" y1="86054" x2="54521" y2="86595"/>
                        <a14:foregroundMark x1="55616" y1="86595" x2="60685" y2="87568"/>
                        <a14:foregroundMark x1="60685" y1="87568" x2="62192" y2="88216"/>
                        <a14:foregroundMark x1="66712" y1="88757" x2="66712" y2="88757"/>
                        <a14:foregroundMark x1="82055" y1="94378" x2="82466" y2="95027"/>
                        <a14:foregroundMark x1="85205" y1="96000" x2="89178" y2="96757"/>
                        <a14:foregroundMark x1="93151" y1="97514" x2="94384" y2="97514"/>
                        <a14:foregroundMark x1="96164" y1="95568" x2="96164" y2="95568"/>
                        <a14:foregroundMark x1="95068" y1="94595" x2="95068" y2="94595"/>
                        <a14:foregroundMark x1="95068" y1="94595" x2="95068" y2="94595"/>
                        <a14:backgroundMark x1="95068" y1="63135" x2="95068" y2="63135"/>
                        <a14:backgroundMark x1="90685" y1="67135" x2="90685" y2="67135"/>
                        <a14:backgroundMark x1="7397" y1="67892" x2="7397" y2="67892"/>
                        <a14:backgroundMark x1="86438" y1="8973" x2="86438" y2="8973"/>
                        <a14:backgroundMark x1="73425" y1="4216" x2="74384" y2="4108"/>
                        <a14:backgroundMark x1="84932" y1="5081" x2="87945" y2="5405"/>
                        <a14:backgroundMark x1="92877" y1="12649" x2="92877" y2="12649"/>
                        <a14:backgroundMark x1="93425" y1="25730" x2="94384" y2="26919"/>
                        <a14:backgroundMark x1="96164" y1="33297" x2="96164" y2="34162"/>
                        <a14:backgroundMark x1="95890" y1="40108" x2="95890" y2="41189"/>
                        <a14:backgroundMark x1="95890" y1="44432" x2="95890" y2="44432"/>
                        <a14:backgroundMark x1="95890" y1="48973" x2="95890" y2="49730"/>
                        <a14:backgroundMark x1="96301" y1="55351" x2="96301" y2="56324"/>
                        <a14:backgroundMark x1="34568" y1="3956" x2="34568" y2="3956"/>
                        <a14:backgroundMark x1="5644" y1="61551" x2="5644" y2="61551"/>
                        <a14:backgroundMark x1="3880" y1="56171" x2="3880" y2="56171"/>
                        <a14:backgroundMark x1="11287" y1="60443" x2="11287" y2="60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60936" y="4365104"/>
            <a:ext cx="2355715" cy="2623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94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3" grpId="0" animBg="1"/>
      <p:bldP spid="14" grpId="0"/>
      <p:bldP spid="24" grpId="0" animBg="1"/>
      <p:bldP spid="27" grpId="0"/>
      <p:bldP spid="2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magine correl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52736"/>
            <a:ext cx="666750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Bernstein 4-392 Cacciavite per orologiaio Magaz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8199" name="Picture 7" descr="Risultati immagini per attrezzi orologiaio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5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912" y="3298743"/>
            <a:ext cx="3558036" cy="35939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83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https://blogs.sciencemag.org/books/wp-content/uploads/sites/6/2017/06/Priest-of-Nature-300x4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21513"/>
            <a:ext cx="3672408" cy="554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02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dieta.pourfemme.it/wp-galleryo/dieta-zucca/zucca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03822" y="420029"/>
            <a:ext cx="3260666" cy="2578859"/>
          </a:xfrm>
          <a:prstGeom prst="rect">
            <a:avLst/>
          </a:prstGeom>
          <a:noFill/>
        </p:spPr>
      </p:pic>
      <p:pic>
        <p:nvPicPr>
          <p:cNvPr id="63492" name="Picture 4" descr="http://www.freshplaza.it/images/2008/0409/Melone_Tiburzi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r="49053"/>
          <a:stretch>
            <a:fillRect/>
          </a:stretch>
        </p:blipFill>
        <p:spPr bwMode="auto">
          <a:xfrm>
            <a:off x="683568" y="215229"/>
            <a:ext cx="2071501" cy="2925739"/>
          </a:xfrm>
          <a:prstGeom prst="rect">
            <a:avLst/>
          </a:prstGeom>
          <a:noFill/>
        </p:spPr>
      </p:pic>
      <p:sp>
        <p:nvSpPr>
          <p:cNvPr id="4" name="Rettangolo 3"/>
          <p:cNvSpPr/>
          <p:nvPr/>
        </p:nvSpPr>
        <p:spPr>
          <a:xfrm>
            <a:off x="2936122" y="1200234"/>
            <a:ext cx="2860014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50926" lvl="0" indent="-514350" algn="ctr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it-IT" sz="39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 forma </a:t>
            </a:r>
          </a:p>
          <a:p>
            <a:pPr marL="550926" lvl="0" indent="-514350" algn="ctr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it-IT" sz="39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 la Terra?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251520" y="3168352"/>
            <a:ext cx="8136904" cy="3717032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550926" marR="0" lvl="0" indent="-51435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it-IT" sz="3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y" pitchFamily="66" charset="0"/>
                <a:ea typeface="+mn-ea"/>
                <a:cs typeface="+mn-cs"/>
              </a:rPr>
              <a:t>	</a:t>
            </a:r>
            <a:r>
              <a:rPr kumimoji="0" lang="it-IT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“Un</a:t>
            </a:r>
            <a:r>
              <a:rPr kumimoji="0" lang="it-IT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francese che capiti a Londra trova che le cose sono molto cambiate nella filosofia naturale come in tutto il resto. Ha lasciato il mondo pieno e lo trova vuoto. A Parigi l’universo lo si vede composto di materia sottile. A Londra, nulla si vede di tutto questo. Da noi, in Francia, è la pressione della Luna a causare il flusso del mare; presso gli Inglesi è il </a:t>
            </a:r>
            <a:r>
              <a:rPr lang="it-IT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it-IT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are a gravitare verso la Luna … Presso i cartesiani tutto avviene per effetto di un impulso incomprensibile; per Newton, invece, in forza di un’attrazione di cui non si conosce meglio la causa.”</a:t>
            </a:r>
          </a:p>
          <a:p>
            <a:pPr marL="550926" marR="0" lvl="0" indent="-514350" algn="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it-IT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410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isultati immagini per universe n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74148" y="0"/>
            <a:ext cx="14418148" cy="687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89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27584" y="932522"/>
            <a:ext cx="561662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«Sta scritto: “In principio era La </a:t>
            </a:r>
            <a:r>
              <a:rPr lang="it-IT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Parola </a:t>
            </a:r>
            <a:r>
              <a:rPr lang="it-IT" sz="20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it-IT" sz="20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Wort</a:t>
            </a:r>
            <a:r>
              <a:rPr lang="it-IT" sz="20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Ed eccomi già fermo. Chi m’aiuta a procedere?</a:t>
            </a:r>
          </a:p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M’è impossibile dare a “Parola”</a:t>
            </a:r>
          </a:p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tanto valore. Devo tradurre altrimenti,</a:t>
            </a:r>
          </a:p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se mi darà giusto lume lo Spirito.</a:t>
            </a:r>
          </a:p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Sta scritto: “In principio era il </a:t>
            </a:r>
            <a:r>
              <a:rPr lang="it-IT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Pensiero </a:t>
            </a:r>
            <a:r>
              <a:rPr lang="it-IT" sz="20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it-IT" sz="20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Sinn</a:t>
            </a:r>
            <a:r>
              <a:rPr lang="it-IT" sz="20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Medita bene il primo rigo,</a:t>
            </a:r>
          </a:p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ché non ti corra troppo la penna.</a:t>
            </a:r>
          </a:p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Quel che tutto crea e opera è il Pensiero?</a:t>
            </a:r>
          </a:p>
          <a:p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Dovrebb’essere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: “In principio 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era l’</a:t>
            </a:r>
            <a:r>
              <a:rPr lang="it-IT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Energia </a:t>
            </a:r>
            <a:r>
              <a:rPr lang="it-IT" sz="20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[Kraft]</a:t>
            </a: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Pure, mentre trascrivo questa parola, qualcosa</a:t>
            </a:r>
          </a:p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già mi dice che non qui potrò fermarmi.</a:t>
            </a:r>
          </a:p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Mi dà aiuto lo Spirito! Ecco che vedo chiaro</a:t>
            </a:r>
          </a:p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e, ormai sicuro, scrivo: “In principio era </a:t>
            </a:r>
            <a:r>
              <a:rPr lang="it-IT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l’Azione! </a:t>
            </a:r>
            <a:r>
              <a:rPr lang="it-IT" sz="20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it-IT" sz="20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</a:t>
            </a:r>
            <a:r>
              <a:rPr lang="it-IT" sz="20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”.»</a:t>
            </a:r>
          </a:p>
        </p:txBody>
      </p:sp>
      <p:pic>
        <p:nvPicPr>
          <p:cNvPr id="9218" name="Picture 2" descr="Immagine correla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394" y="1633408"/>
            <a:ext cx="2933052" cy="361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85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losione 1 1"/>
          <p:cNvSpPr/>
          <p:nvPr/>
        </p:nvSpPr>
        <p:spPr>
          <a:xfrm>
            <a:off x="539552" y="116632"/>
            <a:ext cx="8208912" cy="6552728"/>
          </a:xfrm>
          <a:prstGeom prst="irregularSeal1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6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Abadi MT Condensed" pitchFamily="34" charset="0"/>
              </a:rPr>
              <a:t>Kraft</a:t>
            </a:r>
            <a:endParaRPr lang="it-IT" sz="66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2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isultati immagini per friedri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68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isultati immagini per gravitazion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4" r="430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arrotondato 4"/>
          <p:cNvSpPr/>
          <p:nvPr/>
        </p:nvSpPr>
        <p:spPr>
          <a:xfrm>
            <a:off x="2339752" y="4437112"/>
            <a:ext cx="6624736" cy="2160240"/>
          </a:xfrm>
          <a:prstGeom prst="roundRect">
            <a:avLst/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2483768" y="4597965"/>
            <a:ext cx="655272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900" dirty="0" smtClean="0"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“Io invece dalla coesione dei corpi desumerei che le loro particelle si attraggono l’un l’altra per effetto di una certa forza, che è straordinariamente forte nel contatto immediato, che a piccole distanze produce effetti chimici e che lontano dalle particelle non arriva a produrre alcun effetto percepibile da parte dei sensi.”</a:t>
            </a:r>
          </a:p>
          <a:p>
            <a:pPr algn="r"/>
            <a:endParaRPr lang="it-IT" sz="1900" dirty="0" smtClean="0">
              <a:latin typeface="Palatino Linotype" pitchFamily="18" charset="0"/>
              <a:ea typeface="Batang" pitchFamily="18" charset="-127"/>
            </a:endParaRPr>
          </a:p>
          <a:p>
            <a:pPr algn="r"/>
            <a:endParaRPr lang="it-IT" sz="1900" dirty="0">
              <a:latin typeface="Palatino Linotype" pitchFamily="18" charset="0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4089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isultati immagini per alchemist discovering phosphorus joseph wr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arrotondato 2"/>
          <p:cNvSpPr/>
          <p:nvPr/>
        </p:nvSpPr>
        <p:spPr>
          <a:xfrm>
            <a:off x="179512" y="5733256"/>
            <a:ext cx="4608512" cy="864096"/>
          </a:xfrm>
          <a:prstGeom prst="round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323528" y="5949280"/>
            <a:ext cx="48245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Nell’antro di </a:t>
            </a:r>
            <a:r>
              <a:rPr lang="it-IT" sz="22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Jeova</a:t>
            </a:r>
            <a:r>
              <a:rPr lang="it-IT" sz="2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Sanctus </a:t>
            </a:r>
            <a:r>
              <a:rPr lang="it-IT" sz="22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Unus</a:t>
            </a:r>
            <a:endParaRPr lang="it-IT" sz="2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75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2411760" y="2564904"/>
            <a:ext cx="3816424" cy="1872208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484632" algn="r">
              <a:spcBef>
                <a:spcPct val="0"/>
              </a:spcBef>
              <a:defRPr/>
            </a:pPr>
            <a:r>
              <a:rPr lang="it-IT" sz="20000" dirty="0" smtClean="0">
                <a:ln w="6350">
                  <a:solidFill>
                    <a:srgbClr val="92D050">
                      <a:shade val="43000"/>
                    </a:srgbClr>
                  </a:solidFill>
                </a:ln>
                <a:solidFill>
                  <a:srgbClr val="92D050">
                    <a:tint val="83000"/>
                    <a:satMod val="150000"/>
                  </a:srgb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Abadi MT Condensed" pitchFamily="34" charset="0"/>
              </a:rPr>
              <a:t>/d</a:t>
            </a:r>
            <a:r>
              <a:rPr lang="it-IT" sz="20000" baseline="30000" dirty="0" smtClean="0">
                <a:ln w="6350">
                  <a:solidFill>
                    <a:srgbClr val="92D050">
                      <a:shade val="43000"/>
                    </a:srgbClr>
                  </a:solidFill>
                </a:ln>
                <a:solidFill>
                  <a:srgbClr val="92D050">
                    <a:tint val="83000"/>
                    <a:satMod val="150000"/>
                  </a:srgb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Abadi MT Condensed" pitchFamily="34" charset="0"/>
              </a:rPr>
              <a:t>2</a:t>
            </a:r>
            <a:endParaRPr lang="it-IT" sz="20000" dirty="0">
              <a:ln w="6350">
                <a:solidFill>
                  <a:srgbClr val="92D050">
                    <a:shade val="43000"/>
                  </a:srgbClr>
                </a:solidFill>
              </a:ln>
              <a:solidFill>
                <a:prstClr val="white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Abadi MT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60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isultati immagini per energia fulmi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11602411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39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isultati immagini per linhas de campo magneti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7247339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51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isultati immagini per anno 1800 sh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58" y="1412776"/>
            <a:ext cx="9256753" cy="419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86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15617" y="863709"/>
            <a:ext cx="6840760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100" dirty="0" smtClean="0"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«In effetti </a:t>
            </a:r>
            <a:r>
              <a:rPr lang="it-IT" sz="2100" dirty="0" smtClean="0">
                <a:solidFill>
                  <a:srgbClr val="FFC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i fenomeni naturali</a:t>
            </a:r>
            <a:r>
              <a:rPr lang="it-IT" sz="2100" dirty="0" smtClean="0"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, siano essi meccanici, chimici o vitali, </a:t>
            </a:r>
            <a:r>
              <a:rPr lang="it-IT" sz="2100" dirty="0" smtClean="0">
                <a:solidFill>
                  <a:srgbClr val="FFC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consistono</a:t>
            </a:r>
            <a:r>
              <a:rPr lang="it-IT" sz="2100" dirty="0" smtClean="0"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, quasi interamente, </a:t>
            </a:r>
            <a:r>
              <a:rPr lang="it-IT" sz="2100" dirty="0" smtClean="0">
                <a:solidFill>
                  <a:srgbClr val="FFC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di una continua conversione </a:t>
            </a:r>
            <a:r>
              <a:rPr lang="it-IT" sz="2100" dirty="0" smtClean="0"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dell’attrazione attraverso lo spazio </a:t>
            </a:r>
            <a:r>
              <a:rPr lang="it-IT" sz="2100" dirty="0" smtClean="0">
                <a:solidFill>
                  <a:srgbClr val="FFC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della forza viva </a:t>
            </a:r>
            <a:r>
              <a:rPr lang="it-IT" sz="2100" dirty="0" smtClean="0"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[energia cinetica] </a:t>
            </a:r>
            <a:r>
              <a:rPr lang="it-IT" sz="2100" dirty="0" smtClean="0">
                <a:solidFill>
                  <a:srgbClr val="FFC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e del calore le une nelle altre</a:t>
            </a:r>
            <a:r>
              <a:rPr lang="it-IT" sz="2100" dirty="0" smtClean="0"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. Così mantenuto l’ordine dell’universo – non ci sono perturbazioni, niente si perde, ma l’intero macchinario, per quanto complicato sia, funziona senza ostacoli ed armoniosamente. E sebbene … ogni cosa possa apparire complicata …, tuttavia si conserva sempre la più perfetta regolarità – perché tutto è governato dalla sovrana volontà di Dio.»</a:t>
            </a:r>
          </a:p>
          <a:p>
            <a:endParaRPr lang="it-IT" sz="2100" dirty="0" smtClean="0">
              <a:latin typeface="Arial" panose="020B0604020202020204" pitchFamily="34" charset="0"/>
              <a:ea typeface="Batang" pitchFamily="18" charset="-127"/>
              <a:cs typeface="Arial" panose="020B0604020202020204" pitchFamily="34" charset="0"/>
            </a:endParaRPr>
          </a:p>
          <a:p>
            <a:r>
              <a:rPr lang="it-IT" sz="2100" dirty="0" smtClean="0"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James Prescott Joule </a:t>
            </a:r>
            <a:endParaRPr lang="it-IT" sz="2100" dirty="0">
              <a:latin typeface="Arial" panose="020B0604020202020204" pitchFamily="34" charset="0"/>
              <a:ea typeface="Batang" pitchFamily="18" charset="-127"/>
              <a:cs typeface="Arial" panose="020B0604020202020204" pitchFamily="34" charset="0"/>
            </a:endParaRPr>
          </a:p>
        </p:txBody>
      </p:sp>
      <p:pic>
        <p:nvPicPr>
          <p:cNvPr id="81922" name="Picture 2" descr="Frecce 3d Nel Ciclo Fotografia Stock - Immagine: 231392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47" b="89139" l="11750" r="86750">
                        <a14:foregroundMark x1="19000" y1="43071" x2="19000" y2="43071"/>
                        <a14:foregroundMark x1="36500" y1="17603" x2="36500" y2="17603"/>
                        <a14:foregroundMark x1="82000" y1="39326" x2="82000" y2="39326"/>
                        <a14:foregroundMark x1="67000" y1="76030" x2="67000" y2="76030"/>
                        <a14:foregroundMark x1="47750" y1="74157" x2="47750" y2="74157"/>
                        <a14:foregroundMark x1="39250" y1="74532" x2="39250" y2="74532"/>
                        <a14:foregroundMark x1="35250" y1="66667" x2="35250" y2="66667"/>
                        <a14:foregroundMark x1="35500" y1="65543" x2="35500" y2="65543"/>
                        <a14:foregroundMark x1="35000" y1="74906" x2="35000" y2="74906"/>
                        <a14:foregroundMark x1="39000" y1="68914" x2="39000" y2="68914"/>
                        <a14:backgroundMark x1="36750" y1="47940" x2="36750" y2="47940"/>
                        <a14:backgroundMark x1="19500" y1="62172" x2="19500" y2="62172"/>
                        <a14:backgroundMark x1="57250" y1="48315" x2="57250" y2="48315"/>
                        <a14:backgroundMark x1="49750" y1="74157" x2="49750" y2="74157"/>
                        <a14:backgroundMark x1="49750" y1="70412" x2="49750" y2="70412"/>
                        <a14:backgroundMark x1="42250" y1="70037" x2="42250" y2="70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70" r="12080" b="9236"/>
          <a:stretch/>
        </p:blipFill>
        <p:spPr bwMode="auto">
          <a:xfrm>
            <a:off x="5220072" y="3877071"/>
            <a:ext cx="3751666" cy="2980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89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isultati immagini per entr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70" y="1628800"/>
            <a:ext cx="724984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94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isultati immagini per fire gif animate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36712"/>
            <a:ext cx="7344816" cy="522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00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2" name="Picture 4" descr="File:Jacques-Louis David 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6651200" cy="4190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0" name="Picture 2" descr="imagedatatesterNapoléon et Laplace &quot;discutant&quot; du Système du Mond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0" b="99707" l="1484" r="99852">
                        <a14:foregroundMark x1="21217" y1="22141" x2="21217" y2="22141"/>
                        <a14:foregroundMark x1="17211" y1="54692" x2="17211" y2="54692"/>
                        <a14:foregroundMark x1="29525" y1="10557" x2="29525" y2="10557"/>
                        <a14:foregroundMark x1="45697" y1="9091" x2="45697" y2="9091"/>
                        <a14:foregroundMark x1="45549" y1="5279" x2="45549" y2="5279"/>
                        <a14:foregroundMark x1="39911" y1="4545" x2="37834" y2="4545"/>
                        <a14:foregroundMark x1="32641" y1="4692" x2="31157" y2="4692"/>
                        <a14:foregroundMark x1="27745" y1="4692" x2="26409" y2="4692"/>
                        <a14:foregroundMark x1="22700" y1="31672" x2="22700" y2="31672"/>
                        <a14:foregroundMark x1="74777" y1="27859" x2="74777" y2="27859"/>
                        <a14:foregroundMark x1="91098" y1="31672" x2="91098" y2="31672"/>
                        <a14:foregroundMark x1="86053" y1="33578" x2="85312" y2="33578"/>
                        <a14:foregroundMark x1="78635" y1="33578" x2="76558" y2="32845"/>
                        <a14:foregroundMark x1="54599" y1="30352" x2="54599" y2="30352"/>
                        <a14:foregroundMark x1="52967" y1="34164" x2="52967" y2="34164"/>
                        <a14:foregroundMark x1="54006" y1="34164" x2="57418" y2="34164"/>
                        <a14:foregroundMark x1="60534" y1="34311" x2="61276" y2="34164"/>
                        <a14:foregroundMark x1="66617" y1="34018" x2="66617" y2="34018"/>
                        <a14:foregroundMark x1="77745" y1="32551" x2="80119" y2="32551"/>
                        <a14:foregroundMark x1="95994" y1="31965" x2="95994" y2="31965"/>
                        <a14:foregroundMark x1="75371" y1="13930" x2="75371" y2="13930"/>
                        <a14:foregroundMark x1="66914" y1="80205" x2="66914" y2="80205"/>
                        <a14:foregroundMark x1="67062" y1="90469" x2="67062" y2="90469"/>
                        <a14:foregroundMark x1="66766" y1="84164" x2="66766" y2="84164"/>
                        <a14:foregroundMark x1="65579" y1="91202" x2="65579" y2="91202"/>
                        <a14:foregroundMark x1="66172" y1="88856" x2="66172" y2="88856"/>
                        <a14:foregroundMark x1="74036" y1="77859" x2="74036" y2="77859"/>
                        <a14:foregroundMark x1="74036" y1="79765" x2="74036" y2="79765"/>
                        <a14:foregroundMark x1="73591" y1="85777" x2="73591" y2="85777"/>
                        <a14:foregroundMark x1="72997" y1="88563" x2="72997" y2="89150"/>
                        <a14:foregroundMark x1="79822" y1="54399" x2="80861" y2="54545"/>
                        <a14:foregroundMark x1="77003" y1="15103" x2="77003" y2="15103"/>
                        <a14:backgroundMark x1="86053" y1="19648" x2="86053" y2="19648"/>
                        <a14:backgroundMark x1="85905" y1="21261" x2="85905" y2="21261"/>
                        <a14:backgroundMark x1="85905" y1="23607" x2="85905" y2="23607"/>
                        <a14:backgroundMark x1="89021" y1="23460" x2="89021" y2="23460"/>
                        <a14:backgroundMark x1="6528" y1="30499" x2="6528" y2="30499"/>
                        <a14:backgroundMark x1="6083" y1="41789" x2="6083" y2="41789"/>
                        <a14:backgroundMark x1="5341" y1="46041" x2="5341" y2="46481"/>
                        <a14:backgroundMark x1="4896" y1="51026" x2="4896" y2="51026"/>
                        <a14:backgroundMark x1="10386" y1="16276" x2="10386" y2="16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448" y="1781634"/>
            <a:ext cx="4968552" cy="5027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90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isultati immagini per galass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836712"/>
            <a:ext cx="7200800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Risultati immagini per diavolet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348880"/>
            <a:ext cx="4682653" cy="436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37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ccia bidirezionale orizzontale 1"/>
          <p:cNvSpPr/>
          <p:nvPr/>
        </p:nvSpPr>
        <p:spPr>
          <a:xfrm>
            <a:off x="467544" y="3429000"/>
            <a:ext cx="8208912" cy="648072"/>
          </a:xfrm>
          <a:prstGeom prst="left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itolo 1"/>
          <p:cNvSpPr txBox="1">
            <a:spLocks/>
          </p:cNvSpPr>
          <p:nvPr/>
        </p:nvSpPr>
        <p:spPr>
          <a:xfrm>
            <a:off x="827584" y="2204864"/>
            <a:ext cx="7488832" cy="187220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3200" b="1" kern="0" dirty="0" smtClean="0">
                <a:latin typeface="Batang" pitchFamily="18" charset="-127"/>
                <a:ea typeface="Batang" pitchFamily="18" charset="-127"/>
                <a:cs typeface="+mj-cs"/>
              </a:rPr>
              <a:t>Il tempo della meccanica</a:t>
            </a:r>
          </a:p>
        </p:txBody>
      </p:sp>
    </p:spTree>
    <p:extLst>
      <p:ext uri="{BB962C8B-B14F-4D97-AF65-F5344CB8AC3E}">
        <p14:creationId xmlns:p14="http://schemas.microsoft.com/office/powerpoint/2010/main" val="119550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aborazione 1"/>
          <p:cNvSpPr/>
          <p:nvPr/>
        </p:nvSpPr>
        <p:spPr>
          <a:xfrm>
            <a:off x="-9905" y="0"/>
            <a:ext cx="9153905" cy="6858000"/>
          </a:xfrm>
          <a:prstGeom prst="flowChartProcess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8" name="Picture 4" descr="Risultati immagini per newton alchem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04664"/>
            <a:ext cx="9153906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80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>
            <a:off x="827584" y="2132856"/>
            <a:ext cx="7704856" cy="1872208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200" b="1" kern="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Il tempo della termodinamica</a:t>
            </a:r>
          </a:p>
        </p:txBody>
      </p:sp>
      <p:sp>
        <p:nvSpPr>
          <p:cNvPr id="4" name="Freccia a destra 3"/>
          <p:cNvSpPr/>
          <p:nvPr/>
        </p:nvSpPr>
        <p:spPr>
          <a:xfrm>
            <a:off x="416690" y="3364194"/>
            <a:ext cx="8452887" cy="6408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87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mmagine correl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44824"/>
            <a:ext cx="7479301" cy="328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85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Risultati immagini per conchigl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915816" y="404664"/>
            <a:ext cx="59401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Non so come apparirò al mondo. Mi sembra soltanto di essere stato un bambino che gioca sulla spiaggia, e di essermi divertito a trovare ogni tanto un sasso o una conchiglia più bella del solito, mentre l'oceano della verità giaceva insondato davanti a </a:t>
            </a:r>
            <a:r>
              <a:rPr lang="it-I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</a:t>
            </a: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33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43608" y="908720"/>
            <a:ext cx="712879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“L’alchimia non ha a che fare con i metalli, come credono i volgari ignoranti, commettendo un errore che li ha indotti a tormentare questa nobile 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scienza […]. </a:t>
            </a:r>
          </a:p>
          <a:p>
            <a:endParaRPr lang="it-IT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Questa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filosofia non è del tipo tendente alla vanità e all’inganno, ma piuttosto al benessere e all’edificazione, giacché dapprima spinge alla conoscenza di Dio e in secondo luogo guida alla scoperta di autentici rimedi per le sue creature 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[…].</a:t>
            </a:r>
          </a:p>
          <a:p>
            <a:endParaRPr lang="it-IT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Questa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filosofia, rivolta al tempo stesso alla speculazione e all’azione, non è custodita solo nel volume della natura, ma anche nelle sacre scritture, per esempio nel libro della Genesi, in quello di Giobbe, nei Salmi, in Isaia e in altri ancora. Nella conoscenza di questa filosofia Dio fece di 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Salomone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il più grande filosofo del mondo.”</a:t>
            </a:r>
          </a:p>
        </p:txBody>
      </p:sp>
    </p:spTree>
    <p:extLst>
      <p:ext uri="{BB962C8B-B14F-4D97-AF65-F5344CB8AC3E}">
        <p14:creationId xmlns:p14="http://schemas.microsoft.com/office/powerpoint/2010/main" val="394299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Risultati immagini per schiaffo di san nicola ad ar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80512" cy="809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12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magine correl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0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331640" y="1124744"/>
            <a:ext cx="68407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Ma chi era </a:t>
            </a:r>
          </a:p>
          <a:p>
            <a:pPr algn="ctr"/>
            <a:endParaRPr lang="it-IT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3200" spc="150" dirty="0" smtClean="0">
                <a:latin typeface="Arial" panose="020B0604020202020204" pitchFamily="34" charset="0"/>
                <a:cs typeface="Arial" panose="020B0604020202020204" pitchFamily="34" charset="0"/>
              </a:rPr>
              <a:t>JEOVA SANCTUS UNUS?</a:t>
            </a:r>
          </a:p>
          <a:p>
            <a:pPr algn="ctr"/>
            <a:endParaRPr lang="it-IT" sz="3200" spc="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259632" y="4428401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spc="150" dirty="0" smtClean="0">
                <a:latin typeface="Arial" panose="020B0604020202020204" pitchFamily="34" charset="0"/>
                <a:cs typeface="Arial" panose="020B0604020202020204" pitchFamily="34" charset="0"/>
              </a:rPr>
              <a:t>JSAACUS NEVVTONUS</a:t>
            </a:r>
          </a:p>
        </p:txBody>
      </p:sp>
      <p:cxnSp>
        <p:nvCxnSpPr>
          <p:cNvPr id="5" name="Connettore 2 4"/>
          <p:cNvCxnSpPr/>
          <p:nvPr/>
        </p:nvCxnSpPr>
        <p:spPr>
          <a:xfrm>
            <a:off x="2267744" y="2636912"/>
            <a:ext cx="72008" cy="1791489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>
            <a:off x="2483768" y="2636912"/>
            <a:ext cx="2376264" cy="179148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>
            <a:off x="2843808" y="2636912"/>
            <a:ext cx="3096344" cy="1791489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>
            <a:off x="3131840" y="2636912"/>
            <a:ext cx="2304256" cy="1791489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 flipH="1">
            <a:off x="2915816" y="2636912"/>
            <a:ext cx="504056" cy="1791489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 flipH="1">
            <a:off x="2627784" y="2636912"/>
            <a:ext cx="1224136" cy="1791489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 flipH="1">
            <a:off x="3239852" y="2636912"/>
            <a:ext cx="828092" cy="1791489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>
            <a:off x="4391980" y="2636912"/>
            <a:ext cx="108012" cy="1791489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/>
          <p:nvPr/>
        </p:nvCxnSpPr>
        <p:spPr>
          <a:xfrm flipH="1">
            <a:off x="3563888" y="2636912"/>
            <a:ext cx="1116124" cy="1791489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/>
          <p:nvPr/>
        </p:nvCxnSpPr>
        <p:spPr>
          <a:xfrm>
            <a:off x="5004048" y="2636912"/>
            <a:ext cx="648072" cy="1791489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/>
          <p:cNvCxnSpPr/>
          <p:nvPr/>
        </p:nvCxnSpPr>
        <p:spPr>
          <a:xfrm flipH="1">
            <a:off x="3851920" y="2636912"/>
            <a:ext cx="1368152" cy="1791489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/>
          <p:cNvCxnSpPr/>
          <p:nvPr/>
        </p:nvCxnSpPr>
        <p:spPr>
          <a:xfrm flipH="1">
            <a:off x="4067944" y="2636912"/>
            <a:ext cx="1440160" cy="1791489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2 38"/>
          <p:cNvCxnSpPr/>
          <p:nvPr/>
        </p:nvCxnSpPr>
        <p:spPr>
          <a:xfrm flipH="1">
            <a:off x="5148064" y="2636912"/>
            <a:ext cx="864096" cy="1791489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2 41"/>
          <p:cNvCxnSpPr/>
          <p:nvPr/>
        </p:nvCxnSpPr>
        <p:spPr>
          <a:xfrm flipH="1">
            <a:off x="6300192" y="2636912"/>
            <a:ext cx="72008" cy="1791489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/>
          <p:cNvCxnSpPr/>
          <p:nvPr/>
        </p:nvCxnSpPr>
        <p:spPr>
          <a:xfrm flipH="1">
            <a:off x="6588224" y="2636912"/>
            <a:ext cx="36004" cy="1791489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2 47"/>
          <p:cNvCxnSpPr/>
          <p:nvPr/>
        </p:nvCxnSpPr>
        <p:spPr>
          <a:xfrm>
            <a:off x="6948264" y="2636912"/>
            <a:ext cx="0" cy="179148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800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howthingsfly.si.edu/sites/default/files/image-large/NASA_newton4048_lg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3" b="100000" l="685" r="98767">
                        <a14:foregroundMark x1="55342" y1="5838" x2="55342" y2="5838"/>
                        <a14:foregroundMark x1="69178" y1="9514" x2="69178" y2="9514"/>
                        <a14:foregroundMark x1="80000" y1="27459" x2="80000" y2="27459"/>
                        <a14:foregroundMark x1="80822" y1="40000" x2="80822" y2="40000"/>
                        <a14:foregroundMark x1="80548" y1="43892" x2="80548" y2="43892"/>
                        <a14:foregroundMark x1="80548" y1="49730" x2="80548" y2="49730"/>
                        <a14:foregroundMark x1="80548" y1="57189" x2="80548" y2="57189"/>
                        <a14:foregroundMark x1="78356" y1="62595" x2="78356" y2="62595"/>
                        <a14:foregroundMark x1="59726" y1="7135" x2="59726" y2="7135"/>
                        <a14:foregroundMark x1="56027" y1="3892" x2="56027" y2="3892"/>
                        <a14:foregroundMark x1="65890" y1="8973" x2="65890" y2="8973"/>
                        <a14:foregroundMark x1="70411" y1="11676" x2="70411" y2="11676"/>
                        <a14:foregroundMark x1="76027" y1="17297" x2="76027" y2="17297"/>
                        <a14:foregroundMark x1="74384" y1="13189" x2="74384" y2="13189"/>
                        <a14:foregroundMark x1="73425" y1="14811" x2="73425" y2="14811"/>
                        <a14:foregroundMark x1="71096" y1="12865" x2="71096" y2="12865"/>
                        <a14:foregroundMark x1="75616" y1="16757" x2="76301" y2="17189"/>
                        <a14:foregroundMark x1="78767" y1="18486" x2="78767" y2="18486"/>
                        <a14:foregroundMark x1="82055" y1="19676" x2="82055" y2="19676"/>
                        <a14:foregroundMark x1="82740" y1="20865" x2="82740" y2="20865"/>
                        <a14:foregroundMark x1="83699" y1="22162" x2="83973" y2="22811"/>
                        <a14:foregroundMark x1="84932" y1="24541" x2="84932" y2="24541"/>
                        <a14:foregroundMark x1="84932" y1="26162" x2="84795" y2="27135"/>
                        <a14:foregroundMark x1="84247" y1="28432" x2="84247" y2="28432"/>
                        <a14:foregroundMark x1="84247" y1="31135" x2="84247" y2="31784"/>
                        <a14:foregroundMark x1="84247" y1="32000" x2="84247" y2="32000"/>
                        <a14:foregroundMark x1="83973" y1="33730" x2="83973" y2="33730"/>
                        <a14:foregroundMark x1="83973" y1="36432" x2="83973" y2="37189"/>
                        <a14:foregroundMark x1="84247" y1="38595" x2="84247" y2="38595"/>
                        <a14:foregroundMark x1="84521" y1="40973" x2="84521" y2="40973"/>
                        <a14:foregroundMark x1="84795" y1="42486" x2="84795" y2="43243"/>
                        <a14:foregroundMark x1="84795" y1="48000" x2="84795" y2="48000"/>
                        <a14:foregroundMark x1="83699" y1="53838" x2="83699" y2="54595"/>
                        <a14:foregroundMark x1="83562" y1="56541" x2="83562" y2="56541"/>
                        <a14:foregroundMark x1="83562" y1="59135" x2="83562" y2="59135"/>
                        <a14:foregroundMark x1="83288" y1="61081" x2="83288" y2="61081"/>
                        <a14:foregroundMark x1="81233" y1="63351" x2="81233" y2="63351"/>
                        <a14:foregroundMark x1="79726" y1="65297" x2="77808" y2="65946"/>
                        <a14:foregroundMark x1="71918" y1="36108" x2="71918" y2="36108"/>
                        <a14:foregroundMark x1="71644" y1="25730" x2="71096" y2="26703"/>
                        <a14:foregroundMark x1="69589" y1="48973" x2="69589" y2="48973"/>
                        <a14:foregroundMark x1="66712" y1="57946" x2="66712" y2="57946"/>
                        <a14:foregroundMark x1="65205" y1="60108" x2="65205" y2="60108"/>
                        <a14:foregroundMark x1="58082" y1="67676" x2="56301" y2="68432"/>
                        <a14:foregroundMark x1="50137" y1="70378" x2="50137" y2="70378"/>
                        <a14:foregroundMark x1="49863" y1="72000" x2="49863" y2="72000"/>
                        <a14:foregroundMark x1="49863" y1="72000" x2="49863" y2="72000"/>
                        <a14:foregroundMark x1="39041" y1="52108" x2="39041" y2="52108"/>
                        <a14:foregroundMark x1="36301" y1="51243" x2="36301" y2="51243"/>
                        <a14:foregroundMark x1="20000" y1="59892" x2="20000" y2="59892"/>
                        <a14:foregroundMark x1="16301" y1="56216" x2="16301" y2="56216"/>
                        <a14:foregroundMark x1="26438" y1="57514" x2="26438" y2="57514"/>
                        <a14:foregroundMark x1="20685" y1="58919" x2="19726" y2="57946"/>
                        <a14:foregroundMark x1="19452" y1="56541" x2="19452" y2="56541"/>
                        <a14:foregroundMark x1="32740" y1="68865" x2="30822" y2="69622"/>
                        <a14:foregroundMark x1="25616" y1="72973" x2="25616" y2="72973"/>
                        <a14:foregroundMark x1="24384" y1="73730" x2="22466" y2="74270"/>
                        <a14:foregroundMark x1="20000" y1="75459" x2="20000" y2="75459"/>
                        <a14:foregroundMark x1="13699" y1="78811" x2="11096" y2="80000"/>
                        <a14:foregroundMark x1="10000" y1="80541" x2="8630" y2="80973"/>
                        <a14:foregroundMark x1="6301" y1="82270" x2="4384" y2="83243"/>
                        <a14:foregroundMark x1="3562" y1="84108" x2="3562" y2="84108"/>
                        <a14:foregroundMark x1="79589" y1="66703" x2="79589" y2="66703"/>
                        <a14:foregroundMark x1="81781" y1="67459" x2="81781" y2="67459"/>
                        <a14:foregroundMark x1="83014" y1="67892" x2="83014" y2="67892"/>
                        <a14:foregroundMark x1="83973" y1="68216" x2="85479" y2="68649"/>
                        <a14:foregroundMark x1="85753" y1="68865" x2="86712" y2="69405"/>
                        <a14:foregroundMark x1="88219" y1="70378" x2="88219" y2="70378"/>
                        <a14:foregroundMark x1="89452" y1="70595" x2="89452" y2="70595"/>
                        <a14:foregroundMark x1="92329" y1="71351" x2="92329" y2="71351"/>
                        <a14:foregroundMark x1="94658" y1="72324" x2="94658" y2="72324"/>
                        <a14:foregroundMark x1="95616" y1="73189" x2="95616" y2="73189"/>
                        <a14:foregroundMark x1="96164" y1="73946" x2="96164" y2="73946"/>
                        <a14:foregroundMark x1="97123" y1="74919" x2="97123" y2="74919"/>
                        <a14:foregroundMark x1="97123" y1="75243" x2="97123" y2="75243"/>
                        <a14:foregroundMark x1="97397" y1="75892" x2="97397" y2="75892"/>
                        <a14:foregroundMark x1="97534" y1="76649" x2="97534" y2="76649"/>
                        <a14:foregroundMark x1="79589" y1="80324" x2="79589" y2="80324"/>
                        <a14:foregroundMark x1="70822" y1="87027" x2="68219" y2="88000"/>
                        <a14:foregroundMark x1="54521" y1="90919" x2="54521" y2="90919"/>
                        <a14:foregroundMark x1="50137" y1="92216" x2="48356" y2="92216"/>
                        <a14:foregroundMark x1="29315" y1="89514" x2="29315" y2="89514"/>
                        <a14:foregroundMark x1="22603" y1="89297" x2="22603" y2="89297"/>
                        <a14:foregroundMark x1="16712" y1="90162" x2="16712" y2="90162"/>
                        <a14:foregroundMark x1="15753" y1="78378" x2="15753" y2="78378"/>
                        <a14:foregroundMark x1="17534" y1="74919" x2="17534" y2="74919"/>
                        <a14:foregroundMark x1="21918" y1="72216" x2="22603" y2="71784"/>
                        <a14:foregroundMark x1="25342" y1="69189" x2="26438" y2="68649"/>
                        <a14:foregroundMark x1="27808" y1="67459" x2="29863" y2="65946"/>
                        <a14:foregroundMark x1="31781" y1="64216" x2="33014" y2="64216"/>
                        <a14:foregroundMark x1="34795" y1="63135" x2="36301" y2="62811"/>
                        <a14:foregroundMark x1="36712" y1="62595" x2="36712" y2="62595"/>
                        <a14:foregroundMark x1="27123" y1="71027" x2="27123" y2="71027"/>
                        <a14:foregroundMark x1="28082" y1="70378" x2="28082" y2="70378"/>
                        <a14:foregroundMark x1="24658" y1="72541" x2="20411" y2="73946"/>
                        <a14:foregroundMark x1="6164" y1="87027" x2="6164" y2="87027"/>
                        <a14:foregroundMark x1="5068" y1="87568" x2="5068" y2="87568"/>
                        <a14:foregroundMark x1="2329" y1="86595" x2="2329" y2="86595"/>
                        <a14:foregroundMark x1="2192" y1="86595" x2="2192" y2="86595"/>
                        <a14:foregroundMark x1="1096" y1="86595" x2="1096" y2="86595"/>
                        <a14:foregroundMark x1="6849" y1="81946" x2="7534" y2="81730"/>
                        <a14:foregroundMark x1="14247" y1="80973" x2="15479" y2="80757"/>
                        <a14:foregroundMark x1="23699" y1="77189" x2="23699" y2="77189"/>
                        <a14:foregroundMark x1="27808" y1="77081" x2="27808" y2="77081"/>
                        <a14:foregroundMark x1="28630" y1="79784" x2="28630" y2="79784"/>
                        <a14:foregroundMark x1="29315" y1="81514" x2="30137" y2="81514"/>
                        <a14:foregroundMark x1="33014" y1="81514" x2="33973" y2="81514"/>
                        <a14:foregroundMark x1="35342" y1="81946" x2="35342" y2="81946"/>
                        <a14:foregroundMark x1="26438" y1="90919" x2="26438" y2="90919"/>
                        <a14:foregroundMark x1="25616" y1="96324" x2="26849" y2="95027"/>
                        <a14:foregroundMark x1="61781" y1="87027" x2="61781" y2="87027"/>
                        <a14:foregroundMark x1="61781" y1="87027" x2="59726" y2="82703"/>
                        <a14:foregroundMark x1="60548" y1="74919" x2="60548" y2="74919"/>
                        <a14:foregroundMark x1="59452" y1="67892" x2="59452" y2="66703"/>
                        <a14:foregroundMark x1="59452" y1="58703" x2="59452" y2="58162"/>
                        <a14:foregroundMark x1="58767" y1="56324" x2="58767" y2="56324"/>
                        <a14:foregroundMark x1="71096" y1="55784" x2="71096" y2="55784"/>
                        <a14:foregroundMark x1="73425" y1="69622" x2="74110" y2="69405"/>
                        <a14:foregroundMark x1="75342" y1="69622" x2="72055" y2="70162"/>
                        <a14:foregroundMark x1="68356" y1="69189" x2="59452" y2="68649"/>
                        <a14:foregroundMark x1="52877" y1="66919" x2="50411" y2="67135"/>
                        <a14:foregroundMark x1="49315" y1="67135" x2="46712" y2="66919"/>
                        <a14:foregroundMark x1="45890" y1="66703" x2="45205" y2="66703"/>
                        <a14:foregroundMark x1="50411" y1="76432" x2="50411" y2="76432"/>
                        <a14:foregroundMark x1="68630" y1="80541" x2="68630" y2="80541"/>
                        <a14:foregroundMark x1="78767" y1="85622" x2="78767" y2="85622"/>
                        <a14:foregroundMark x1="85205" y1="92649" x2="85205" y2="92649"/>
                        <a14:foregroundMark x1="87260" y1="93838" x2="87260" y2="93838"/>
                        <a14:foregroundMark x1="55068" y1="93622" x2="55068" y2="93622"/>
                        <a14:foregroundMark x1="40411" y1="93838" x2="40411" y2="93838"/>
                        <a14:foregroundMark x1="40274" y1="80541" x2="40274" y2="80541"/>
                        <a14:foregroundMark x1="20411" y1="89730" x2="20411" y2="89730"/>
                        <a14:foregroundMark x1="13973" y1="96541" x2="13973" y2="96541"/>
                        <a14:foregroundMark x1="39726" y1="81514" x2="40685" y2="81730"/>
                        <a14:foregroundMark x1="42192" y1="82270" x2="43151" y2="82270"/>
                        <a14:foregroundMark x1="46712" y1="83459" x2="47671" y2="84108"/>
                        <a14:foregroundMark x1="48356" y1="84216" x2="49589" y2="84649"/>
                        <a14:foregroundMark x1="52055" y1="85838" x2="52055" y2="85838"/>
                        <a14:foregroundMark x1="52329" y1="86054" x2="54521" y2="86595"/>
                        <a14:foregroundMark x1="55616" y1="86595" x2="60685" y2="87568"/>
                        <a14:foregroundMark x1="60685" y1="87568" x2="62192" y2="88216"/>
                        <a14:foregroundMark x1="66712" y1="88757" x2="66712" y2="88757"/>
                        <a14:foregroundMark x1="82055" y1="94378" x2="82466" y2="95027"/>
                        <a14:foregroundMark x1="85205" y1="96000" x2="89178" y2="96757"/>
                        <a14:foregroundMark x1="93151" y1="97514" x2="94384" y2="97514"/>
                        <a14:foregroundMark x1="96164" y1="95568" x2="96164" y2="95568"/>
                        <a14:foregroundMark x1="95068" y1="94595" x2="95068" y2="94595"/>
                        <a14:foregroundMark x1="95068" y1="94595" x2="95068" y2="94595"/>
                        <a14:backgroundMark x1="95068" y1="63135" x2="95068" y2="63135"/>
                        <a14:backgroundMark x1="90685" y1="67135" x2="90685" y2="67135"/>
                        <a14:backgroundMark x1="7397" y1="67892" x2="7397" y2="67892"/>
                        <a14:backgroundMark x1="86438" y1="8973" x2="86438" y2="8973"/>
                        <a14:backgroundMark x1="73425" y1="4216" x2="74384" y2="4108"/>
                        <a14:backgroundMark x1="84932" y1="5081" x2="87945" y2="5405"/>
                        <a14:backgroundMark x1="92877" y1="12649" x2="92877" y2="12649"/>
                        <a14:backgroundMark x1="93425" y1="25730" x2="94384" y2="26919"/>
                        <a14:backgroundMark x1="96164" y1="33297" x2="96164" y2="34162"/>
                        <a14:backgroundMark x1="95890" y1="40108" x2="95890" y2="41189"/>
                        <a14:backgroundMark x1="95890" y1="44432" x2="95890" y2="44432"/>
                        <a14:backgroundMark x1="95890" y1="48973" x2="95890" y2="49730"/>
                        <a14:backgroundMark x1="96301" y1="55351" x2="96301" y2="56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836712"/>
            <a:ext cx="5472608" cy="6196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6" name="Picture 2" descr="RENE' DESCARTES (CARTESIO)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8" b="100000" l="294" r="955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5856" y="865764"/>
            <a:ext cx="6317984" cy="61636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68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to of the Da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7091"/>
            <a:ext cx="9180512" cy="687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e 3"/>
          <p:cNvSpPr/>
          <p:nvPr/>
        </p:nvSpPr>
        <p:spPr>
          <a:xfrm>
            <a:off x="6516216" y="332656"/>
            <a:ext cx="2088232" cy="9361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6607230" y="548680"/>
            <a:ext cx="1896994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300" dirty="0" smtClean="0">
                <a:solidFill>
                  <a:prstClr val="white"/>
                </a:solidFill>
                <a:latin typeface="Bodoni MT" panose="02070603080606020203" pitchFamily="18" charset="0"/>
              </a:rPr>
              <a:t>«Materialisti»</a:t>
            </a:r>
            <a:endParaRPr lang="it-IT" sz="2300" dirty="0">
              <a:solidFill>
                <a:prstClr val="white"/>
              </a:solidFill>
              <a:latin typeface="Bodoni MT" panose="02070603080606020203" pitchFamily="18" charset="0"/>
            </a:endParaRPr>
          </a:p>
        </p:txBody>
      </p:sp>
      <p:sp>
        <p:nvSpPr>
          <p:cNvPr id="6" name="Rettangolo arrotondato 5"/>
          <p:cNvSpPr/>
          <p:nvPr/>
        </p:nvSpPr>
        <p:spPr>
          <a:xfrm>
            <a:off x="1080120" y="764704"/>
            <a:ext cx="1835696" cy="518284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592635" y="810870"/>
            <a:ext cx="8556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000" dirty="0" smtClean="0">
                <a:solidFill>
                  <a:prstClr val="black"/>
                </a:solidFill>
                <a:latin typeface="Bodoni MT" panose="02070603080606020203" pitchFamily="18" charset="0"/>
              </a:rPr>
              <a:t>divino</a:t>
            </a:r>
            <a:endParaRPr lang="it-IT" sz="2000" dirty="0">
              <a:solidFill>
                <a:prstClr val="black"/>
              </a:solidFill>
              <a:latin typeface="Bodoni MT" panose="02070603080606020203" pitchFamily="18" charset="0"/>
            </a:endParaRPr>
          </a:p>
        </p:txBody>
      </p:sp>
      <p:cxnSp>
        <p:nvCxnSpPr>
          <p:cNvPr id="8" name="Connettore 1 7"/>
          <p:cNvCxnSpPr/>
          <p:nvPr/>
        </p:nvCxnSpPr>
        <p:spPr>
          <a:xfrm>
            <a:off x="-252536" y="3212976"/>
            <a:ext cx="9396536" cy="0"/>
          </a:xfrm>
          <a:prstGeom prst="line">
            <a:avLst/>
          </a:prstGeom>
          <a:ln w="34925" cmpd="sng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tangolo 11"/>
          <p:cNvSpPr/>
          <p:nvPr/>
        </p:nvSpPr>
        <p:spPr>
          <a:xfrm>
            <a:off x="-108521" y="3212976"/>
            <a:ext cx="9361041" cy="3674434"/>
          </a:xfrm>
          <a:prstGeom prst="rect">
            <a:avLst/>
          </a:prstGeom>
          <a:solidFill>
            <a:schemeClr val="accent3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3" name="Rettangolo arrotondato 12"/>
          <p:cNvSpPr/>
          <p:nvPr/>
        </p:nvSpPr>
        <p:spPr>
          <a:xfrm>
            <a:off x="5508104" y="4005064"/>
            <a:ext cx="3168352" cy="864096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5868144" y="3933056"/>
            <a:ext cx="23855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it-IT" sz="2000" dirty="0" smtClean="0">
              <a:solidFill>
                <a:prstClr val="black"/>
              </a:solidFill>
              <a:latin typeface="Bodoni MT" panose="02070603080606020203" pitchFamily="18" charset="0"/>
            </a:endParaRPr>
          </a:p>
          <a:p>
            <a:pPr algn="ctr"/>
            <a:r>
              <a:rPr lang="it-IT" sz="2000" dirty="0" smtClean="0">
                <a:solidFill>
                  <a:prstClr val="black"/>
                </a:solidFill>
                <a:latin typeface="Bodoni MT" panose="02070603080606020203" pitchFamily="18" charset="0"/>
              </a:rPr>
              <a:t>Filosofie meccaniche</a:t>
            </a:r>
            <a:endParaRPr lang="it-IT" sz="2000" dirty="0">
              <a:solidFill>
                <a:prstClr val="black"/>
              </a:solidFill>
              <a:latin typeface="Bodoni MT" panose="02070603080606020203" pitchFamily="18" charset="0"/>
            </a:endParaRPr>
          </a:p>
        </p:txBody>
      </p:sp>
      <p:sp>
        <p:nvSpPr>
          <p:cNvPr id="25" name="Rettangolo arrotondato 24"/>
          <p:cNvSpPr/>
          <p:nvPr/>
        </p:nvSpPr>
        <p:spPr>
          <a:xfrm>
            <a:off x="1080120" y="5503004"/>
            <a:ext cx="1835696" cy="518284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6" name="Rettangolo 25"/>
          <p:cNvSpPr/>
          <p:nvPr/>
        </p:nvSpPr>
        <p:spPr>
          <a:xfrm>
            <a:off x="1479718" y="5549170"/>
            <a:ext cx="10814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000" dirty="0" smtClean="0">
                <a:solidFill>
                  <a:prstClr val="black"/>
                </a:solidFill>
                <a:latin typeface="Bodoni MT" panose="02070603080606020203" pitchFamily="18" charset="0"/>
              </a:rPr>
              <a:t>naturale</a:t>
            </a:r>
            <a:endParaRPr lang="it-IT" sz="2000" dirty="0">
              <a:solidFill>
                <a:prstClr val="black"/>
              </a:solidFill>
              <a:latin typeface="Bodoni MT" panose="02070603080606020203" pitchFamily="18" charset="0"/>
            </a:endParaRPr>
          </a:p>
        </p:txBody>
      </p:sp>
      <p:pic>
        <p:nvPicPr>
          <p:cNvPr id="23" name="Picture 2" descr="RENE' DESCARTES (CARTESIO)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8" b="100000" l="294" r="955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73496" y="4639118"/>
            <a:ext cx="2376328" cy="23182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ttangolo arrotondato 23"/>
          <p:cNvSpPr/>
          <p:nvPr/>
        </p:nvSpPr>
        <p:spPr>
          <a:xfrm>
            <a:off x="3779912" y="2060848"/>
            <a:ext cx="1512168" cy="864096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3851920" y="2276872"/>
            <a:ext cx="14401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solidFill>
                  <a:prstClr val="black"/>
                </a:solidFill>
                <a:latin typeface="Bodoni MT" panose="02070603080606020203" pitchFamily="18" charset="0"/>
              </a:rPr>
              <a:t>C</a:t>
            </a:r>
            <a:r>
              <a:rPr lang="it-IT" sz="2000" dirty="0" smtClean="0">
                <a:solidFill>
                  <a:prstClr val="black"/>
                </a:solidFill>
                <a:latin typeface="Bodoni MT" panose="02070603080606020203" pitchFamily="18" charset="0"/>
              </a:rPr>
              <a:t>reazione</a:t>
            </a:r>
            <a:endParaRPr lang="it-IT" sz="2000" dirty="0">
              <a:solidFill>
                <a:prstClr val="black"/>
              </a:solidFill>
              <a:latin typeface="Bodoni MT" panose="02070603080606020203" pitchFamily="18" charset="0"/>
            </a:endParaRPr>
          </a:p>
        </p:txBody>
      </p:sp>
      <p:sp>
        <p:nvSpPr>
          <p:cNvPr id="2" name="Freccia a destra rientrata 1"/>
          <p:cNvSpPr/>
          <p:nvPr/>
        </p:nvSpPr>
        <p:spPr>
          <a:xfrm rot="5400000">
            <a:off x="3995936" y="2780928"/>
            <a:ext cx="1080120" cy="100811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537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2" grpId="0" animBg="1"/>
      <p:bldP spid="13" grpId="0" animBg="1"/>
      <p:bldP spid="14" grpId="0"/>
      <p:bldP spid="24" grpId="0" animBg="1"/>
      <p:bldP spid="27" grpId="0"/>
      <p:bldP spid="2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ntina da disegno">
  <a:themeElements>
    <a:clrScheme name="Puntina da disegno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untina da disegno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ntina da disegn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2142</TotalTime>
  <Words>537</Words>
  <Application>Microsoft Office PowerPoint</Application>
  <PresentationFormat>Presentazione su schermo (4:3)</PresentationFormat>
  <Paragraphs>54</Paragraphs>
  <Slides>32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47" baseType="lpstr">
      <vt:lpstr>Batang</vt:lpstr>
      <vt:lpstr>Abadi MT Condensed</vt:lpstr>
      <vt:lpstr>Andy</vt:lpstr>
      <vt:lpstr>Arial</vt:lpstr>
      <vt:lpstr>Arial Narrow</vt:lpstr>
      <vt:lpstr>Bodoni MT</vt:lpstr>
      <vt:lpstr>Brush Script MT</vt:lpstr>
      <vt:lpstr>Calibri</vt:lpstr>
      <vt:lpstr>Constantia</vt:lpstr>
      <vt:lpstr>Franklin Gothic Book</vt:lpstr>
      <vt:lpstr>Palatino Linotype</vt:lpstr>
      <vt:lpstr>Rage Italic</vt:lpstr>
      <vt:lpstr>Wingdings</vt:lpstr>
      <vt:lpstr>Wingdings 2</vt:lpstr>
      <vt:lpstr>Puntina da disegno</vt:lpstr>
      <vt:lpstr>Enciclopedie fantastiche Guardare, conoscere e pensare nell’Europa di età moderna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nascita della scienza moderna </dc:title>
  <dc:creator>francesco</dc:creator>
  <cp:lastModifiedBy>macbookair</cp:lastModifiedBy>
  <cp:revision>247</cp:revision>
  <dcterms:created xsi:type="dcterms:W3CDTF">2011-10-24T15:41:41Z</dcterms:created>
  <dcterms:modified xsi:type="dcterms:W3CDTF">2019-04-05T10:44:21Z</dcterms:modified>
</cp:coreProperties>
</file>